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6"/>
  </p:notesMasterIdLst>
  <p:sldIdLst>
    <p:sldId id="257" r:id="rId5"/>
    <p:sldId id="282" r:id="rId6"/>
    <p:sldId id="10550" r:id="rId7"/>
    <p:sldId id="263" r:id="rId8"/>
    <p:sldId id="272" r:id="rId9"/>
    <p:sldId id="267" r:id="rId10"/>
    <p:sldId id="271" r:id="rId11"/>
    <p:sldId id="10539" r:id="rId12"/>
    <p:sldId id="265" r:id="rId13"/>
    <p:sldId id="286" r:id="rId14"/>
    <p:sldId id="287" r:id="rId15"/>
    <p:sldId id="283" r:id="rId16"/>
    <p:sldId id="10544" r:id="rId17"/>
    <p:sldId id="10543" r:id="rId18"/>
    <p:sldId id="284" r:id="rId19"/>
    <p:sldId id="10547" r:id="rId20"/>
    <p:sldId id="10548" r:id="rId21"/>
    <p:sldId id="10545" r:id="rId22"/>
    <p:sldId id="261" r:id="rId23"/>
    <p:sldId id="10549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7"/>
            <p14:sldId id="282"/>
            <p14:sldId id="10550"/>
            <p14:sldId id="263"/>
            <p14:sldId id="272"/>
            <p14:sldId id="267"/>
            <p14:sldId id="271"/>
            <p14:sldId id="10539"/>
            <p14:sldId id="265"/>
            <p14:sldId id="286"/>
            <p14:sldId id="287"/>
            <p14:sldId id="283"/>
            <p14:sldId id="10544"/>
            <p14:sldId id="10543"/>
            <p14:sldId id="284"/>
            <p14:sldId id="10547"/>
            <p14:sldId id="10548"/>
            <p14:sldId id="10545"/>
            <p14:sldId id="261"/>
            <p14:sldId id="10549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511CD9"/>
    <a:srgbClr val="000000"/>
    <a:srgbClr val="FFB900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609" autoAdjust="0"/>
  </p:normalViewPr>
  <p:slideViewPr>
    <p:cSldViewPr snapToGrid="0">
      <p:cViewPr varScale="1">
        <p:scale>
          <a:sx n="98" d="100"/>
          <a:sy n="98" d="100"/>
        </p:scale>
        <p:origin x="101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5CF83-67FA-49F3-B2BF-C7C772E0BB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619339-A7CF-4B11-8FBC-2C48D5ABC644}">
      <dgm:prSet phldrT="[Text]"/>
      <dgm:spPr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2.2 on .NET Core 2.2</a:t>
          </a:r>
        </a:p>
      </dgm:t>
    </dgm:pt>
    <dgm:pt modelId="{3BDABA5C-4DED-4BC1-AC5C-26AD3D961EAD}" type="parTrans" cxnId="{E4BEBED6-D735-49F5-A6DD-DE235ABF367F}">
      <dgm:prSet/>
      <dgm:spPr/>
      <dgm:t>
        <a:bodyPr/>
        <a:lstStyle/>
        <a:p>
          <a:endParaRPr lang="en-US"/>
        </a:p>
      </dgm:t>
    </dgm:pt>
    <dgm:pt modelId="{15E6A2C6-4989-4A9E-9668-E1CC0AE7FECE}" type="sibTrans" cxnId="{E4BEBED6-D735-49F5-A6DD-DE235ABF367F}">
      <dgm:prSet/>
      <dgm:spPr/>
      <dgm:t>
        <a:bodyPr/>
        <a:lstStyle/>
        <a:p>
          <a:endParaRPr lang="en-US"/>
        </a:p>
      </dgm:t>
    </dgm:pt>
    <dgm:pt modelId="{0911C627-CE75-4549-AD57-DC491FB4A474}">
      <dgm:prSet phldrT="[Text]"/>
      <dgm:spPr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Core 2.1</a:t>
          </a:r>
        </a:p>
      </dgm:t>
    </dgm:pt>
    <dgm:pt modelId="{97BCB320-1477-4203-918C-FCD04B59B469}" type="parTrans" cxnId="{4B7E6D04-8062-4442-A280-2E75E8194527}">
      <dgm:prSet/>
      <dgm:spPr/>
      <dgm:t>
        <a:bodyPr/>
        <a:lstStyle/>
        <a:p>
          <a:endParaRPr lang="en-US"/>
        </a:p>
      </dgm:t>
    </dgm:pt>
    <dgm:pt modelId="{71533561-3081-47D8-8200-949449278884}" type="sibTrans" cxnId="{4B7E6D04-8062-4442-A280-2E75E8194527}">
      <dgm:prSet/>
      <dgm:spPr/>
      <dgm:t>
        <a:bodyPr/>
        <a:lstStyle/>
        <a:p>
          <a:endParaRPr lang="en-US"/>
        </a:p>
      </dgm:t>
    </dgm:pt>
    <dgm:pt modelId="{752A4335-DBCE-49C5-AD3B-87F25B927669}">
      <dgm:prSet phldrT="[Text]"/>
      <dgm:spPr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2.1 on .NET Framework 4.6.x</a:t>
          </a:r>
        </a:p>
      </dgm:t>
    </dgm:pt>
    <dgm:pt modelId="{D6E2ADFA-3AC7-4C97-92DC-ED394B70078B}" type="parTrans" cxnId="{2A304FC5-D387-4392-A775-AB783987D4C6}">
      <dgm:prSet/>
      <dgm:spPr/>
      <dgm:t>
        <a:bodyPr/>
        <a:lstStyle/>
        <a:p>
          <a:endParaRPr lang="en-US"/>
        </a:p>
      </dgm:t>
    </dgm:pt>
    <dgm:pt modelId="{FE295BCB-98BF-4989-B710-7AF15C0C3A8A}" type="sibTrans" cxnId="{2A304FC5-D387-4392-A775-AB783987D4C6}">
      <dgm:prSet/>
      <dgm:spPr/>
      <dgm:t>
        <a:bodyPr/>
        <a:lstStyle/>
        <a:p>
          <a:endParaRPr lang="en-US"/>
        </a:p>
      </dgm:t>
    </dgm:pt>
    <dgm:pt modelId="{20C71E7F-7914-4374-AABC-339F826CF133}">
      <dgm:prSet phldrT="[Text]"/>
      <dgm:spPr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3.0 on .NET Core 3.0</a:t>
          </a:r>
        </a:p>
      </dgm:t>
    </dgm:pt>
    <dgm:pt modelId="{CACDB4F5-D100-414C-A535-CC66EA77BD48}" type="sibTrans" cxnId="{8D1A2DB3-AAC3-4CB0-A760-52C3EE6C9832}">
      <dgm:prSet/>
      <dgm:spPr/>
      <dgm:t>
        <a:bodyPr/>
        <a:lstStyle/>
        <a:p>
          <a:endParaRPr lang="en-US"/>
        </a:p>
      </dgm:t>
    </dgm:pt>
    <dgm:pt modelId="{BBACCA5A-4EE2-40D6-BEF8-EC4BBDB5E498}" type="parTrans" cxnId="{8D1A2DB3-AAC3-4CB0-A760-52C3EE6C9832}">
      <dgm:prSet/>
      <dgm:spPr/>
      <dgm:t>
        <a:bodyPr/>
        <a:lstStyle/>
        <a:p>
          <a:endParaRPr lang="en-US"/>
        </a:p>
      </dgm:t>
    </dgm:pt>
    <dgm:pt modelId="{13DEE937-F730-479F-9C17-8D8C132ABEBB}">
      <dgm:prSet phldrT="[Text]"/>
      <dgm:spPr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3.1 on .NET Core 3.1</a:t>
          </a:r>
        </a:p>
      </dgm:t>
    </dgm:pt>
    <dgm:pt modelId="{B7F332EA-E457-4076-9E9F-1DF8E8FE1C25}" type="parTrans" cxnId="{4816BA69-1AA3-4C0C-9098-F7B842D87838}">
      <dgm:prSet/>
      <dgm:spPr/>
      <dgm:t>
        <a:bodyPr/>
        <a:lstStyle/>
        <a:p>
          <a:endParaRPr lang="en-US"/>
        </a:p>
      </dgm:t>
    </dgm:pt>
    <dgm:pt modelId="{A4E00A45-A2E6-40E3-8CDF-7919A95D91B8}" type="sibTrans" cxnId="{4816BA69-1AA3-4C0C-9098-F7B842D87838}">
      <dgm:prSet/>
      <dgm:spPr/>
      <dgm:t>
        <a:bodyPr/>
        <a:lstStyle/>
        <a:p>
          <a:endParaRPr lang="en-US"/>
        </a:p>
      </dgm:t>
    </dgm:pt>
    <dgm:pt modelId="{8531A744-3325-4806-8766-F9FE4425D028}" type="pres">
      <dgm:prSet presAssocID="{1815CF83-67FA-49F3-B2BF-C7C772E0BB31}" presName="Name0" presStyleCnt="0">
        <dgm:presLayoutVars>
          <dgm:chMax val="7"/>
          <dgm:chPref val="7"/>
          <dgm:dir/>
        </dgm:presLayoutVars>
      </dgm:prSet>
      <dgm:spPr/>
    </dgm:pt>
    <dgm:pt modelId="{F3A99DC0-4CC1-4D56-A9F1-4DEA1043DE84}" type="pres">
      <dgm:prSet presAssocID="{1815CF83-67FA-49F3-B2BF-C7C772E0BB31}" presName="Name1" presStyleCnt="0"/>
      <dgm:spPr/>
    </dgm:pt>
    <dgm:pt modelId="{5BCB8A1A-30A0-41A8-BD70-A50959081017}" type="pres">
      <dgm:prSet presAssocID="{1815CF83-67FA-49F3-B2BF-C7C772E0BB31}" presName="cycle" presStyleCnt="0"/>
      <dgm:spPr/>
    </dgm:pt>
    <dgm:pt modelId="{B2B8C594-24F9-4B1B-AEA3-CE8F2FB2DE4C}" type="pres">
      <dgm:prSet presAssocID="{1815CF83-67FA-49F3-B2BF-C7C772E0BB31}" presName="srcNode" presStyleLbl="node1" presStyleIdx="0" presStyleCnt="5"/>
      <dgm:spPr/>
    </dgm:pt>
    <dgm:pt modelId="{8510C7DA-A245-437A-989E-F7C4CE2B6D86}" type="pres">
      <dgm:prSet presAssocID="{1815CF83-67FA-49F3-B2BF-C7C772E0BB31}" presName="conn" presStyleLbl="parChTrans1D2" presStyleIdx="0" presStyleCnt="1"/>
      <dgm:spPr/>
    </dgm:pt>
    <dgm:pt modelId="{6CEDC39C-4F48-4379-9CEB-CBC72515DA9B}" type="pres">
      <dgm:prSet presAssocID="{1815CF83-67FA-49F3-B2BF-C7C772E0BB31}" presName="extraNode" presStyleLbl="node1" presStyleIdx="0" presStyleCnt="5"/>
      <dgm:spPr/>
    </dgm:pt>
    <dgm:pt modelId="{71B893E5-56C9-4749-A758-A8D1953CC24C}" type="pres">
      <dgm:prSet presAssocID="{1815CF83-67FA-49F3-B2BF-C7C772E0BB31}" presName="dstNode" presStyleLbl="node1" presStyleIdx="0" presStyleCnt="5"/>
      <dgm:spPr/>
    </dgm:pt>
    <dgm:pt modelId="{95A13CFC-3C16-4147-8FAC-BA6F22DEF84E}" type="pres">
      <dgm:prSet presAssocID="{13DEE937-F730-479F-9C17-8D8C132ABEBB}" presName="text_1" presStyleLbl="node1" presStyleIdx="0" presStyleCnt="5">
        <dgm:presLayoutVars>
          <dgm:bulletEnabled val="1"/>
        </dgm:presLayoutVars>
      </dgm:prSet>
      <dgm:spPr/>
    </dgm:pt>
    <dgm:pt modelId="{812B92C2-4441-442D-9E04-493F0325848D}" type="pres">
      <dgm:prSet presAssocID="{13DEE937-F730-479F-9C17-8D8C132ABEBB}" presName="accent_1" presStyleCnt="0"/>
      <dgm:spPr/>
    </dgm:pt>
    <dgm:pt modelId="{E73C8C9A-7A82-4A06-94E9-7068D86CAFAC}" type="pres">
      <dgm:prSet presAssocID="{13DEE937-F730-479F-9C17-8D8C132ABEBB}" presName="accentRepeatNode" presStyleLbl="solidFgAcc1" presStyleIdx="0" presStyleCnt="5"/>
      <dgm:spPr/>
    </dgm:pt>
    <dgm:pt modelId="{C49305BE-9CC1-43A2-A34E-9C415DB09C73}" type="pres">
      <dgm:prSet presAssocID="{20C71E7F-7914-4374-AABC-339F826CF133}" presName="text_2" presStyleLbl="node1" presStyleIdx="1" presStyleCnt="5">
        <dgm:presLayoutVars>
          <dgm:bulletEnabled val="1"/>
        </dgm:presLayoutVars>
      </dgm:prSet>
      <dgm:spPr/>
    </dgm:pt>
    <dgm:pt modelId="{0323DA5B-F2AA-46DC-937D-7764D6F7CAFF}" type="pres">
      <dgm:prSet presAssocID="{20C71E7F-7914-4374-AABC-339F826CF133}" presName="accent_2" presStyleCnt="0"/>
      <dgm:spPr/>
    </dgm:pt>
    <dgm:pt modelId="{2D437EB7-F609-44A1-B33C-1C8BB9862DA0}" type="pres">
      <dgm:prSet presAssocID="{20C71E7F-7914-4374-AABC-339F826CF133}" presName="accentRepeatNode" presStyleLbl="solidFgAcc1" presStyleIdx="1" presStyleCnt="5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5CBF6575-0612-4DAF-B5FF-D134F1DD3C7A}" type="pres">
      <dgm:prSet presAssocID="{9C619339-A7CF-4B11-8FBC-2C48D5ABC644}" presName="text_3" presStyleLbl="node1" presStyleIdx="2" presStyleCnt="5">
        <dgm:presLayoutVars>
          <dgm:bulletEnabled val="1"/>
        </dgm:presLayoutVars>
      </dgm:prSet>
      <dgm:spPr/>
    </dgm:pt>
    <dgm:pt modelId="{8D6B935F-A76F-4D19-B5DB-5850CC89BBA7}" type="pres">
      <dgm:prSet presAssocID="{9C619339-A7CF-4B11-8FBC-2C48D5ABC644}" presName="accent_3" presStyleCnt="0"/>
      <dgm:spPr/>
    </dgm:pt>
    <dgm:pt modelId="{917B48B0-BEC0-4FF4-8433-1EBB3CDEB815}" type="pres">
      <dgm:prSet presAssocID="{9C619339-A7CF-4B11-8FBC-2C48D5ABC644}" presName="accentRepeatNode" presStyleLbl="solidFgAcc1" presStyleIdx="2" presStyleCnt="5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6EC052A-614D-47E4-AB7C-509F3439D0AC}" type="pres">
      <dgm:prSet presAssocID="{0911C627-CE75-4549-AD57-DC491FB4A474}" presName="text_4" presStyleLbl="node1" presStyleIdx="3" presStyleCnt="5">
        <dgm:presLayoutVars>
          <dgm:bulletEnabled val="1"/>
        </dgm:presLayoutVars>
      </dgm:prSet>
      <dgm:spPr/>
    </dgm:pt>
    <dgm:pt modelId="{9B39F0A6-99F2-4AF2-BD72-A362527778BC}" type="pres">
      <dgm:prSet presAssocID="{0911C627-CE75-4549-AD57-DC491FB4A474}" presName="accent_4" presStyleCnt="0"/>
      <dgm:spPr/>
    </dgm:pt>
    <dgm:pt modelId="{01A00DFD-66D9-410C-B032-22BE5C4CE08A}" type="pres">
      <dgm:prSet presAssocID="{0911C627-CE75-4549-AD57-DC491FB4A474}" presName="accentRepeatNode" presStyleLbl="solidFgAcc1" presStyleIdx="3" presStyleCnt="5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08066FD-268E-4E3A-BF18-FF5BC382CDD0}" type="pres">
      <dgm:prSet presAssocID="{752A4335-DBCE-49C5-AD3B-87F25B927669}" presName="text_5" presStyleLbl="node1" presStyleIdx="4" presStyleCnt="5">
        <dgm:presLayoutVars>
          <dgm:bulletEnabled val="1"/>
        </dgm:presLayoutVars>
      </dgm:prSet>
      <dgm:spPr/>
    </dgm:pt>
    <dgm:pt modelId="{603300DD-1C29-406D-8902-DA3564887BD1}" type="pres">
      <dgm:prSet presAssocID="{752A4335-DBCE-49C5-AD3B-87F25B927669}" presName="accent_5" presStyleCnt="0"/>
      <dgm:spPr/>
    </dgm:pt>
    <dgm:pt modelId="{0AF50534-C9B6-47B9-9060-974CADF0131D}" type="pres">
      <dgm:prSet presAssocID="{752A4335-DBCE-49C5-AD3B-87F25B927669}" presName="accentRepeatNode" presStyleLbl="solidFgAcc1" presStyleIdx="4" presStyleCnt="5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4B7E6D04-8062-4442-A280-2E75E8194527}" srcId="{1815CF83-67FA-49F3-B2BF-C7C772E0BB31}" destId="{0911C627-CE75-4549-AD57-DC491FB4A474}" srcOrd="3" destOrd="0" parTransId="{97BCB320-1477-4203-918C-FCD04B59B469}" sibTransId="{71533561-3081-47D8-8200-949449278884}"/>
    <dgm:cxn modelId="{FFA81105-D267-486A-BD6F-4509CFA1EE6B}" type="presOf" srcId="{A4E00A45-A2E6-40E3-8CDF-7919A95D91B8}" destId="{8510C7DA-A245-437A-989E-F7C4CE2B6D86}" srcOrd="0" destOrd="0" presId="urn:microsoft.com/office/officeart/2008/layout/VerticalCurvedList"/>
    <dgm:cxn modelId="{96F20564-EB95-469A-ADC3-B2FCA5C43861}" type="presOf" srcId="{0911C627-CE75-4549-AD57-DC491FB4A474}" destId="{D6EC052A-614D-47E4-AB7C-509F3439D0AC}" srcOrd="0" destOrd="0" presId="urn:microsoft.com/office/officeart/2008/layout/VerticalCurvedList"/>
    <dgm:cxn modelId="{4816BA69-1AA3-4C0C-9098-F7B842D87838}" srcId="{1815CF83-67FA-49F3-B2BF-C7C772E0BB31}" destId="{13DEE937-F730-479F-9C17-8D8C132ABEBB}" srcOrd="0" destOrd="0" parTransId="{B7F332EA-E457-4076-9E9F-1DF8E8FE1C25}" sibTransId="{A4E00A45-A2E6-40E3-8CDF-7919A95D91B8}"/>
    <dgm:cxn modelId="{96B02B83-9021-4323-BC0C-914577A40B90}" type="presOf" srcId="{20C71E7F-7914-4374-AABC-339F826CF133}" destId="{C49305BE-9CC1-43A2-A34E-9C415DB09C73}" srcOrd="0" destOrd="0" presId="urn:microsoft.com/office/officeart/2008/layout/VerticalCurvedList"/>
    <dgm:cxn modelId="{C2EB6A91-4D51-4038-A086-9F6808B14DD0}" type="presOf" srcId="{9C619339-A7CF-4B11-8FBC-2C48D5ABC644}" destId="{5CBF6575-0612-4DAF-B5FF-D134F1DD3C7A}" srcOrd="0" destOrd="0" presId="urn:microsoft.com/office/officeart/2008/layout/VerticalCurvedList"/>
    <dgm:cxn modelId="{8D1A2DB3-AAC3-4CB0-A760-52C3EE6C9832}" srcId="{1815CF83-67FA-49F3-B2BF-C7C772E0BB31}" destId="{20C71E7F-7914-4374-AABC-339F826CF133}" srcOrd="1" destOrd="0" parTransId="{BBACCA5A-4EE2-40D6-BEF8-EC4BBDB5E498}" sibTransId="{CACDB4F5-D100-414C-A535-CC66EA77BD48}"/>
    <dgm:cxn modelId="{2A304FC5-D387-4392-A775-AB783987D4C6}" srcId="{1815CF83-67FA-49F3-B2BF-C7C772E0BB31}" destId="{752A4335-DBCE-49C5-AD3B-87F25B927669}" srcOrd="4" destOrd="0" parTransId="{D6E2ADFA-3AC7-4C97-92DC-ED394B70078B}" sibTransId="{FE295BCB-98BF-4989-B710-7AF15C0C3A8A}"/>
    <dgm:cxn modelId="{72B236CC-5B4E-4F7D-8914-840178F7FA4F}" type="presOf" srcId="{752A4335-DBCE-49C5-AD3B-87F25B927669}" destId="{D08066FD-268E-4E3A-BF18-FF5BC382CDD0}" srcOrd="0" destOrd="0" presId="urn:microsoft.com/office/officeart/2008/layout/VerticalCurvedList"/>
    <dgm:cxn modelId="{E4BEBED6-D735-49F5-A6DD-DE235ABF367F}" srcId="{1815CF83-67FA-49F3-B2BF-C7C772E0BB31}" destId="{9C619339-A7CF-4B11-8FBC-2C48D5ABC644}" srcOrd="2" destOrd="0" parTransId="{3BDABA5C-4DED-4BC1-AC5C-26AD3D961EAD}" sibTransId="{15E6A2C6-4989-4A9E-9668-E1CC0AE7FECE}"/>
    <dgm:cxn modelId="{0B86F0D6-FB56-4F86-870A-42870EEEDBD9}" type="presOf" srcId="{13DEE937-F730-479F-9C17-8D8C132ABEBB}" destId="{95A13CFC-3C16-4147-8FAC-BA6F22DEF84E}" srcOrd="0" destOrd="0" presId="urn:microsoft.com/office/officeart/2008/layout/VerticalCurvedList"/>
    <dgm:cxn modelId="{E5F57AF4-2E4D-4A74-979C-769428F40F94}" type="presOf" srcId="{1815CF83-67FA-49F3-B2BF-C7C772E0BB31}" destId="{8531A744-3325-4806-8766-F9FE4425D028}" srcOrd="0" destOrd="0" presId="urn:microsoft.com/office/officeart/2008/layout/VerticalCurvedList"/>
    <dgm:cxn modelId="{DF284B1C-EF93-457F-98BD-4F28D6DDFCCF}" type="presParOf" srcId="{8531A744-3325-4806-8766-F9FE4425D028}" destId="{F3A99DC0-4CC1-4D56-A9F1-4DEA1043DE84}" srcOrd="0" destOrd="0" presId="urn:microsoft.com/office/officeart/2008/layout/VerticalCurvedList"/>
    <dgm:cxn modelId="{60E8CD23-1814-4237-BEC0-F74E4028A5F7}" type="presParOf" srcId="{F3A99DC0-4CC1-4D56-A9F1-4DEA1043DE84}" destId="{5BCB8A1A-30A0-41A8-BD70-A50959081017}" srcOrd="0" destOrd="0" presId="urn:microsoft.com/office/officeart/2008/layout/VerticalCurvedList"/>
    <dgm:cxn modelId="{A6CFCF98-4DFF-4845-ADE3-455262DE6613}" type="presParOf" srcId="{5BCB8A1A-30A0-41A8-BD70-A50959081017}" destId="{B2B8C594-24F9-4B1B-AEA3-CE8F2FB2DE4C}" srcOrd="0" destOrd="0" presId="urn:microsoft.com/office/officeart/2008/layout/VerticalCurvedList"/>
    <dgm:cxn modelId="{4500D4AC-E3B2-426A-BADA-7292BCBD2AE9}" type="presParOf" srcId="{5BCB8A1A-30A0-41A8-BD70-A50959081017}" destId="{8510C7DA-A245-437A-989E-F7C4CE2B6D86}" srcOrd="1" destOrd="0" presId="urn:microsoft.com/office/officeart/2008/layout/VerticalCurvedList"/>
    <dgm:cxn modelId="{3C6651EF-8676-43E5-8B70-93C03E3C303E}" type="presParOf" srcId="{5BCB8A1A-30A0-41A8-BD70-A50959081017}" destId="{6CEDC39C-4F48-4379-9CEB-CBC72515DA9B}" srcOrd="2" destOrd="0" presId="urn:microsoft.com/office/officeart/2008/layout/VerticalCurvedList"/>
    <dgm:cxn modelId="{FA169819-86C4-44B5-8921-C0D590919987}" type="presParOf" srcId="{5BCB8A1A-30A0-41A8-BD70-A50959081017}" destId="{71B893E5-56C9-4749-A758-A8D1953CC24C}" srcOrd="3" destOrd="0" presId="urn:microsoft.com/office/officeart/2008/layout/VerticalCurvedList"/>
    <dgm:cxn modelId="{5DA637B7-82F5-4EB4-967C-E9054396728D}" type="presParOf" srcId="{F3A99DC0-4CC1-4D56-A9F1-4DEA1043DE84}" destId="{95A13CFC-3C16-4147-8FAC-BA6F22DEF84E}" srcOrd="1" destOrd="0" presId="urn:microsoft.com/office/officeart/2008/layout/VerticalCurvedList"/>
    <dgm:cxn modelId="{35C01C5D-6E55-4345-A403-BC7D2CBAA98D}" type="presParOf" srcId="{F3A99DC0-4CC1-4D56-A9F1-4DEA1043DE84}" destId="{812B92C2-4441-442D-9E04-493F0325848D}" srcOrd="2" destOrd="0" presId="urn:microsoft.com/office/officeart/2008/layout/VerticalCurvedList"/>
    <dgm:cxn modelId="{3848FE9D-02CB-4BE4-9021-8D2671BE435F}" type="presParOf" srcId="{812B92C2-4441-442D-9E04-493F0325848D}" destId="{E73C8C9A-7A82-4A06-94E9-7068D86CAFAC}" srcOrd="0" destOrd="0" presId="urn:microsoft.com/office/officeart/2008/layout/VerticalCurvedList"/>
    <dgm:cxn modelId="{AE4B600F-404A-4466-AEB6-F56FC7CDF2F7}" type="presParOf" srcId="{F3A99DC0-4CC1-4D56-A9F1-4DEA1043DE84}" destId="{C49305BE-9CC1-43A2-A34E-9C415DB09C73}" srcOrd="3" destOrd="0" presId="urn:microsoft.com/office/officeart/2008/layout/VerticalCurvedList"/>
    <dgm:cxn modelId="{949D5651-F354-4B07-AB0F-17703D76F1A5}" type="presParOf" srcId="{F3A99DC0-4CC1-4D56-A9F1-4DEA1043DE84}" destId="{0323DA5B-F2AA-46DC-937D-7764D6F7CAFF}" srcOrd="4" destOrd="0" presId="urn:microsoft.com/office/officeart/2008/layout/VerticalCurvedList"/>
    <dgm:cxn modelId="{652740A9-AD86-4108-A252-835B7EC21F21}" type="presParOf" srcId="{0323DA5B-F2AA-46DC-937D-7764D6F7CAFF}" destId="{2D437EB7-F609-44A1-B33C-1C8BB9862DA0}" srcOrd="0" destOrd="0" presId="urn:microsoft.com/office/officeart/2008/layout/VerticalCurvedList"/>
    <dgm:cxn modelId="{C92B5E9D-A239-41AE-8CA1-F84189E8DFA5}" type="presParOf" srcId="{F3A99DC0-4CC1-4D56-A9F1-4DEA1043DE84}" destId="{5CBF6575-0612-4DAF-B5FF-D134F1DD3C7A}" srcOrd="5" destOrd="0" presId="urn:microsoft.com/office/officeart/2008/layout/VerticalCurvedList"/>
    <dgm:cxn modelId="{044E1988-E835-41A0-B9CA-4BC6F7226A14}" type="presParOf" srcId="{F3A99DC0-4CC1-4D56-A9F1-4DEA1043DE84}" destId="{8D6B935F-A76F-4D19-B5DB-5850CC89BBA7}" srcOrd="6" destOrd="0" presId="urn:microsoft.com/office/officeart/2008/layout/VerticalCurvedList"/>
    <dgm:cxn modelId="{9D0769B0-CC5B-4F87-906E-244C37BD60B8}" type="presParOf" srcId="{8D6B935F-A76F-4D19-B5DB-5850CC89BBA7}" destId="{917B48B0-BEC0-4FF4-8433-1EBB3CDEB815}" srcOrd="0" destOrd="0" presId="urn:microsoft.com/office/officeart/2008/layout/VerticalCurvedList"/>
    <dgm:cxn modelId="{3DD31AEC-031B-4189-8426-423950C9BC62}" type="presParOf" srcId="{F3A99DC0-4CC1-4D56-A9F1-4DEA1043DE84}" destId="{D6EC052A-614D-47E4-AB7C-509F3439D0AC}" srcOrd="7" destOrd="0" presId="urn:microsoft.com/office/officeart/2008/layout/VerticalCurvedList"/>
    <dgm:cxn modelId="{5E406DE1-E435-4602-9839-6F3C70684AAB}" type="presParOf" srcId="{F3A99DC0-4CC1-4D56-A9F1-4DEA1043DE84}" destId="{9B39F0A6-99F2-4AF2-BD72-A362527778BC}" srcOrd="8" destOrd="0" presId="urn:microsoft.com/office/officeart/2008/layout/VerticalCurvedList"/>
    <dgm:cxn modelId="{65767724-BED0-4050-BF2E-574B5616094F}" type="presParOf" srcId="{9B39F0A6-99F2-4AF2-BD72-A362527778BC}" destId="{01A00DFD-66D9-410C-B032-22BE5C4CE08A}" srcOrd="0" destOrd="0" presId="urn:microsoft.com/office/officeart/2008/layout/VerticalCurvedList"/>
    <dgm:cxn modelId="{A5E91509-D904-453B-A430-D05265A7AABC}" type="presParOf" srcId="{F3A99DC0-4CC1-4D56-A9F1-4DEA1043DE84}" destId="{D08066FD-268E-4E3A-BF18-FF5BC382CDD0}" srcOrd="9" destOrd="0" presId="urn:microsoft.com/office/officeart/2008/layout/VerticalCurvedList"/>
    <dgm:cxn modelId="{D31473FF-7CB4-4F07-8A11-314D891F64CB}" type="presParOf" srcId="{F3A99DC0-4CC1-4D56-A9F1-4DEA1043DE84}" destId="{603300DD-1C29-406D-8902-DA3564887BD1}" srcOrd="10" destOrd="0" presId="urn:microsoft.com/office/officeart/2008/layout/VerticalCurvedList"/>
    <dgm:cxn modelId="{FF61A1DA-F082-4FFB-AF89-33476D70A622}" type="presParOf" srcId="{603300DD-1C29-406D-8902-DA3564887BD1}" destId="{0AF50534-C9B6-47B9-9060-974CADF01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0C7DA-A245-437A-989E-F7C4CE2B6D8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A13CFC-3C16-4147-8FAC-BA6F22DEF84E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3.1 on .NET Core 3.1</a:t>
          </a:r>
        </a:p>
      </dsp:txBody>
      <dsp:txXfrm>
        <a:off x="509717" y="338558"/>
        <a:ext cx="7541700" cy="677550"/>
      </dsp:txXfrm>
    </dsp:sp>
    <dsp:sp modelId="{E73C8C9A-7A82-4A06-94E9-7068D86CAFAC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305BE-9CC1-43A2-A34E-9C415DB09C73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3.0 on .NET Core 3.0</a:t>
          </a:r>
        </a:p>
      </dsp:txBody>
      <dsp:txXfrm>
        <a:off x="995230" y="1354558"/>
        <a:ext cx="7056187" cy="677550"/>
      </dsp:txXfrm>
    </dsp:sp>
    <dsp:sp modelId="{2D437EB7-F609-44A1-B33C-1C8BB9862DA0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F6575-0612-4DAF-B5FF-D134F1DD3C7A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2.2 on .NET Core 2.2</a:t>
          </a:r>
        </a:p>
      </dsp:txBody>
      <dsp:txXfrm>
        <a:off x="1144243" y="2370558"/>
        <a:ext cx="6907174" cy="677550"/>
      </dsp:txXfrm>
    </dsp:sp>
    <dsp:sp modelId="{917B48B0-BEC0-4FF4-8433-1EBB3CDEB815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C052A-614D-47E4-AB7C-509F3439D0AC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2.1 on .NET Core 2.1</a:t>
          </a:r>
        </a:p>
      </dsp:txBody>
      <dsp:txXfrm>
        <a:off x="995230" y="3386558"/>
        <a:ext cx="7056187" cy="677550"/>
      </dsp:txXfrm>
    </dsp:sp>
    <dsp:sp modelId="{01A00DFD-66D9-410C-B032-22BE5C4CE08A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066FD-268E-4E3A-BF18-FF5BC382CDD0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2.1 on .NET Framework 4.6.x</a:t>
          </a:r>
        </a:p>
      </dsp:txBody>
      <dsp:txXfrm>
        <a:off x="509717" y="4402558"/>
        <a:ext cx="7541700" cy="677550"/>
      </dsp:txXfrm>
    </dsp:sp>
    <dsp:sp modelId="{0AF50534-C9B6-47B9-9060-974CADF0131D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dotne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Released on 9/23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Plain text = default media type in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4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Accept header to opt into HTML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HTML was ONLY supported media type in &lt;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9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Conceptually similar to WCF &amp; .NET Remoting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contributing to the open source </a:t>
            </a:r>
            <a:r>
              <a:rPr lang="en-US" dirty="0" err="1"/>
              <a:t>gRPC</a:t>
            </a:r>
            <a:r>
              <a:rPr lang="en-US" dirty="0"/>
              <a:t> project (</a:t>
            </a:r>
            <a:r>
              <a:rPr lang="en-US" dirty="0">
                <a:hlinkClick r:id="rId3"/>
              </a:rPr>
              <a:t>https://github.com/grpc/grpc-dotnet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PROD, configure TLS (Transport Layer Security) to secure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Can’t host in Azure App Service or IIS (</a:t>
            </a:r>
            <a:r>
              <a:rPr lang="en-US" dirty="0" err="1"/>
              <a:t>Http.Sys</a:t>
            </a:r>
            <a:r>
              <a:rPr lang="en-US" dirty="0"/>
              <a:t> HTTP/2 implementation doesn’t support response trailing headers)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network congestion thanks to binary serialization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g</a:t>
            </a:r>
            <a:r>
              <a:rPr lang="en-US" dirty="0"/>
              <a:t>olden </a:t>
            </a:r>
            <a:r>
              <a:rPr lang="en-US" b="1" dirty="0"/>
              <a:t>R</a:t>
            </a:r>
            <a:r>
              <a:rPr lang="en-US" dirty="0"/>
              <a:t>etriever </a:t>
            </a:r>
            <a:r>
              <a:rPr lang="en-US" b="1" dirty="0" err="1"/>
              <a:t>P</a:t>
            </a:r>
            <a:r>
              <a:rPr lang="en-US" dirty="0" err="1"/>
              <a:t>an</a:t>
            </a:r>
            <a:r>
              <a:rPr lang="en-US" b="1" dirty="0" err="1"/>
              <a:t>C</a:t>
            </a:r>
            <a:r>
              <a:rPr lang="en-US" dirty="0" err="1"/>
              <a:t>akes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Define contract using </a:t>
            </a:r>
            <a:r>
              <a:rPr lang="en-US" dirty="0" err="1"/>
              <a:t>Protobuf</a:t>
            </a:r>
            <a:r>
              <a:rPr lang="en-US" dirty="0"/>
              <a:t> (it’s an Interface Design Language)</a:t>
            </a:r>
          </a:p>
          <a:p>
            <a:pPr marL="171450" indent="-171450">
              <a:buFontTx/>
              <a:buChar char="-"/>
            </a:pPr>
            <a:r>
              <a:rPr lang="en-US" dirty="0"/>
              <a:t>*.proto file lives on server portion (the </a:t>
            </a:r>
            <a:r>
              <a:rPr lang="en-US" dirty="0" err="1"/>
              <a:t>gRPC</a:t>
            </a:r>
            <a:r>
              <a:rPr lang="en-US" dirty="0"/>
              <a:t> service itself)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Clients consume *proto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There’s no </a:t>
            </a:r>
            <a:r>
              <a:rPr lang="en-US" dirty="0" err="1"/>
              <a:t>Protobuf</a:t>
            </a:r>
            <a:r>
              <a:rPr lang="en-US" dirty="0"/>
              <a:t> type that maps to C# decimal type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Field numbers uniquely identify field values in the message binary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0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Snake casing in *proto file converted to appropriate C# Pascal casing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generated members to interact w/ </a:t>
            </a:r>
            <a:r>
              <a:rPr lang="en-US" dirty="0" err="1"/>
              <a:t>gRPC</a:t>
            </a:r>
            <a:r>
              <a:rPr lang="en-US" dirty="0"/>
              <a:t> service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Generators for other languages (Node.js, Go, etc.)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Microsoft.NET.Sdk.Worker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Generic Host instead of Web Host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UseSystemd</a:t>
            </a:r>
            <a:r>
              <a:rPr lang="en-US" dirty="0"/>
              <a:t> ignored on Windows host &amp; </a:t>
            </a:r>
            <a:r>
              <a:rPr lang="en-US" dirty="0" err="1"/>
              <a:t>UseWindowsService</a:t>
            </a:r>
            <a:r>
              <a:rPr lang="en-US" dirty="0"/>
              <a:t> ignored on Linux host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Low-level building block for higher-level frameworks like </a:t>
            </a:r>
            <a:r>
              <a:rPr lang="en-US" dirty="0" err="1"/>
              <a:t>Hangfire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Hangfire</a:t>
            </a:r>
            <a:r>
              <a:rPr lang="en-US" dirty="0"/>
              <a:t> is more feature-rich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Technically not a web thing, but owned by ASP.NET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1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92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Publish app as .exe &amp; run Service Control Mgr. tool to create Win. service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sc.exe create &lt;service name&gt; &lt;exe file path&gt;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03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Blazor</a:t>
            </a:r>
            <a:r>
              <a:rPr lang="en-US" dirty="0"/>
              <a:t> WASM based on Mono WASM runtime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Blazor</a:t>
            </a:r>
            <a:r>
              <a:rPr lang="en-US" dirty="0"/>
              <a:t> Server based on .NET Core runtime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Hub </a:t>
            </a:r>
            <a:r>
              <a:rPr lang="en-US" dirty="0" err="1"/>
              <a:t>authZ</a:t>
            </a:r>
            <a:r>
              <a:rPr lang="en-US" dirty="0"/>
              <a:t> policy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0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Server-side </a:t>
            </a:r>
            <a:r>
              <a:rPr lang="en-US" dirty="0" err="1"/>
              <a:t>Blazor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client &amp; server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auto reconnect</a:t>
            </a:r>
          </a:p>
          <a:p>
            <a:pPr marL="171450" indent="-171450">
              <a:buFontTx/>
              <a:buChar char="-"/>
            </a:pPr>
            <a:r>
              <a:rPr lang="en-US"/>
              <a:t>Endpoint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ASP.NET Core 3.0 built on .NET Standard 2.1</a:t>
            </a:r>
          </a:p>
          <a:p>
            <a:pPr marL="171450" indent="-171450">
              <a:buFontTx/>
              <a:buChar char="-"/>
            </a:pPr>
            <a:r>
              <a:rPr lang="en-US" dirty="0"/>
              <a:t>C# 8 support (async streams &amp; nullable reference types)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Standard is first version to NOT support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1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43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LTS = support for 3 years after initial release</a:t>
            </a:r>
          </a:p>
          <a:p>
            <a:pPr marL="171450" indent="-171450">
              <a:buFontTx/>
              <a:buChar char="-"/>
            </a:pPr>
            <a:r>
              <a:rPr lang="en-US" dirty="0"/>
              <a:t>3.0 support ends 3/3</a:t>
            </a:r>
          </a:p>
          <a:p>
            <a:pPr marL="171450" indent="-171450">
              <a:buFontTx/>
              <a:buChar char="-"/>
            </a:pPr>
            <a:r>
              <a:rPr lang="en-US" dirty="0"/>
              <a:t>2.2 support ended 12/23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13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Distribution as framework instead of NuGet package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Library authors may need to use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/>
              <a:t>Json.NET</a:t>
            </a:r>
            <a:r>
              <a:rPr lang="en-US" b="0" i="0" dirty="0"/>
              <a:t>: </a:t>
            </a:r>
            <a:r>
              <a:rPr lang="en-US" b="0" i="0" dirty="0" err="1"/>
              <a:t>System.Text.Json</a:t>
            </a:r>
            <a:r>
              <a:rPr lang="en-US" b="0" i="0" dirty="0"/>
              <a:t> instead (based on Span&lt;T&gt;)</a:t>
            </a:r>
            <a:endParaRPr lang="en-US" b="1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 err="1"/>
              <a:t>WebApi.Client</a:t>
            </a:r>
            <a:r>
              <a:rPr lang="en-US" b="0" i="0" dirty="0"/>
              <a:t>: had a dependency on Json.NET</a:t>
            </a:r>
            <a:endParaRPr lang="en-US" b="1" i="0" dirty="0"/>
          </a:p>
          <a:p>
            <a:pPr marL="171450" indent="-171450">
              <a:buFontTx/>
              <a:buChar char="-"/>
            </a:pPr>
            <a:r>
              <a:rPr lang="en-US" b="1" dirty="0"/>
              <a:t>Roslyn</a:t>
            </a:r>
            <a:r>
              <a:rPr lang="en-US" b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ships on the VS schedule, which differs from the .NET Core release lifecycle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customers don’t want compilers in the runtime (for security reasons)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These customers think compilers should ONLY be in SDK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Roslyn was there to support features like Razor view compilation at runtime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Social auth</a:t>
            </a:r>
            <a:r>
              <a:rPr lang="en-US" b="0" i="0" dirty="0"/>
              <a:t>:</a:t>
            </a:r>
            <a:r>
              <a:rPr lang="en-US" b="1" i="1" dirty="0"/>
              <a:t> </a:t>
            </a:r>
            <a:r>
              <a:rPr lang="en-US" b="0" i="0" dirty="0"/>
              <a:t>Facebook, Google, Microsoft, Twitter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These are NuGet packages now (previously part of shared framework in 2.x)</a:t>
            </a:r>
          </a:p>
          <a:p>
            <a:pPr marL="171450" lvl="0" indent="-171450">
              <a:buFontTx/>
              <a:buChar char="-"/>
            </a:pPr>
            <a:r>
              <a:rPr lang="en-US" b="1" i="0" dirty="0"/>
              <a:t>SPA Services</a:t>
            </a:r>
            <a:r>
              <a:rPr lang="en-US" b="0" i="0" dirty="0"/>
              <a:t>: removal in .NET 5 (use SPA CLIs instead)</a:t>
            </a:r>
          </a:p>
          <a:p>
            <a:pPr marL="628650" lvl="1" indent="-171450">
              <a:buFontTx/>
              <a:buChar char="-"/>
            </a:pPr>
            <a:r>
              <a:rPr lang="en-US" b="0" i="0" dirty="0" err="1"/>
              <a:t>SpaServices.Extensions</a:t>
            </a:r>
            <a:r>
              <a:rPr lang="en-US" b="0" i="0" dirty="0"/>
              <a:t> package still supported integration mechanism</a:t>
            </a:r>
          </a:p>
          <a:p>
            <a:pPr marL="628650" lvl="1" indent="-171450">
              <a:buFontTx/>
              <a:buChar char="-"/>
            </a:pPr>
            <a:r>
              <a:rPr lang="en-US" b="0" i="0" dirty="0"/>
              <a:t>.</a:t>
            </a:r>
            <a:r>
              <a:rPr lang="en-US" b="0" i="0" dirty="0" err="1"/>
              <a:t>SpaServices</a:t>
            </a:r>
            <a:r>
              <a:rPr lang="en-US" b="0" i="0" dirty="0"/>
              <a:t> &amp; .</a:t>
            </a:r>
            <a:r>
              <a:rPr lang="en-US" b="0" i="0" dirty="0" err="1"/>
              <a:t>NodeServices</a:t>
            </a:r>
            <a:r>
              <a:rPr lang="en-US" b="0" i="0" dirty="0"/>
              <a:t> unnecessary since ASP.NET Core 2.1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C:\Program Files\dotnet\shared\</a:t>
            </a:r>
            <a:r>
              <a:rPr lang="en-US" i="1" dirty="0" err="1"/>
              <a:t>Microsoft.AspNetCore.App</a:t>
            </a:r>
            <a:endParaRPr lang="en-US" i="1" dirty="0"/>
          </a:p>
          <a:p>
            <a:pPr marL="628650" lvl="1" indent="-171450">
              <a:buFontTx/>
              <a:buChar char="-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2.2 apps can opt in (MVC only); default in 3.0</a:t>
            </a:r>
          </a:p>
          <a:p>
            <a:pPr marL="171450" indent="-171450">
              <a:buFontTx/>
              <a:buChar char="-"/>
            </a:pPr>
            <a:r>
              <a:rPr lang="en-US" dirty="0"/>
              <a:t>Replaces legacy </a:t>
            </a:r>
            <a:r>
              <a:rPr lang="en-US" dirty="0" err="1"/>
              <a:t>IRouter</a:t>
            </a:r>
            <a:r>
              <a:rPr lang="en-US" dirty="0"/>
              <a:t>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Dedicated middleware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Project Houdini work: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Routing becomes core platform feature instead of app model feature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 longer MVC-specific (</a:t>
            </a:r>
            <a:r>
              <a:rPr lang="en-US" dirty="0" err="1"/>
              <a:t>SignalR</a:t>
            </a:r>
            <a:r>
              <a:rPr lang="en-US" dirty="0"/>
              <a:t> had its own routing system in 2.2)</a:t>
            </a:r>
          </a:p>
          <a:p>
            <a:pPr marL="171450" indent="-171450">
              <a:buFontTx/>
              <a:buChar char="-"/>
            </a:pPr>
            <a:r>
              <a:rPr lang="en-US" dirty="0"/>
              <a:t>Map the following: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Controllers (MVC or web API)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Razor Pages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Health check endpoints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gRPC</a:t>
            </a:r>
            <a:r>
              <a:rPr lang="en-US" dirty="0"/>
              <a:t> services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Requires .NET Core 2.1+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Auth schemes achievable via header manipulation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</a:t>
            </a:r>
            <a:r>
              <a:rPr lang="en-US" dirty="0" err="1"/>
              <a:t>authN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JWT bearer tokens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Digest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</a:t>
            </a:r>
            <a:r>
              <a:rPr lang="en-US" dirty="0" err="1"/>
              <a:t>Swashbuckle</a:t>
            </a:r>
            <a:r>
              <a:rPr lang="en-US" dirty="0"/>
              <a:t> to starter API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22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Startup.Configure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env.IsDevelopment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app.UseDeveloperExceptionPage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ASP.NET Core 3.x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Addie</a:t>
            </a:r>
          </a:p>
          <a:p>
            <a:r>
              <a:rPr lang="en-US" dirty="0"/>
              <a:t>   @</a:t>
            </a:r>
            <a:r>
              <a:rPr lang="en-US" dirty="0" err="1"/>
              <a:t>Scott_Addie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82B90-E35C-43DE-B74C-58D8410C9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7" y="4360534"/>
            <a:ext cx="438975" cy="4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Plain-text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5845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text/plain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01:50:48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System.ArgumentException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: Weather forecast unavailable for Chicago. (Parameter 'city')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WebApplication3.Controllers.WeatherForecastController.Get(String city) in C:\Users\scaddie\source\repos\WebApplication3\Controllers\WeatherForecastController.cs:line 35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lambda_method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(Closure , Object , Object[] )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at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Microsoft.Extensions.Internal.ObjectMethodExecutor.Execute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(Object target, Object[] parameters)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67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B748D1-4C2C-4DB4-A601-E4DD2B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" y="1935163"/>
            <a:ext cx="4762500" cy="476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938476"/>
              </p:ext>
            </p:extLst>
          </p:nvPr>
        </p:nvGraphicFramePr>
        <p:xfrm>
          <a:off x="3354806" y="1830943"/>
          <a:ext cx="8497560" cy="435515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https://localhost:5001/weatherforecast&gt; GET Chicago -h Accept=text/html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HTTP/1.1 500 Internal Server Error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Content-Type: text/html; charset=utf-8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Date: Wed, 02 Oct 2019 02:07:06 GMT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Server: Kestrel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Transfer-Encoding: chunked</a:t>
                      </a:r>
                    </a:p>
                    <a:p>
                      <a:endParaRPr lang="en-US" sz="16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&lt;!DOCTYPE html []&gt;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&lt;html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xmlns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="http://www.w3.org/1999/xhtml"&gt;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&lt;head&gt;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&lt;meta charset="utf-8" /&gt;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&lt;title&gt;Internal Server Error&lt;/title&gt;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&lt;style&gt;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body {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font-family: 'Segoe UI', Tahoma, Arial, Helvetica, sans-serif;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font-size: .813em;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cmd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- </a:t>
            </a: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httprepl</a:t>
            </a:r>
            <a:r>
              <a:rPr lang="en-US" b="1" kern="0" dirty="0">
                <a:solidFill>
                  <a:schemeClr val="bg1"/>
                </a:solidFill>
                <a:latin typeface="Segoe UI Light"/>
              </a:rPr>
              <a:t>   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A772-4FC9-4731-9A2E-D30B074C8C17}"/>
              </a:ext>
            </a:extLst>
          </p:cNvPr>
          <p:cNvSpPr/>
          <p:nvPr/>
        </p:nvSpPr>
        <p:spPr bwMode="auto">
          <a:xfrm>
            <a:off x="9164286" y="1755407"/>
            <a:ext cx="2241650" cy="44656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3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Contract-based RPC services</a:t>
            </a:r>
          </a:p>
          <a:p>
            <a:r>
              <a:rPr lang="en-US" dirty="0"/>
              <a:t>Messages sent/received via HTTP/2</a:t>
            </a:r>
          </a:p>
          <a:p>
            <a:r>
              <a:rPr lang="en-US" dirty="0"/>
              <a:t>Services &amp; messages defined with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Binary serialization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2914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amp&#10;&#10;Description automatically generated">
            <a:extLst>
              <a:ext uri="{FF2B5EF4-FFF2-40B4-BE49-F238E27FC236}">
                <a16:creationId xmlns:a16="http://schemas.microsoft.com/office/drawing/2014/main" id="{FD8E7032-2658-4AD3-B314-0FF09B433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720" y="2887077"/>
            <a:ext cx="5133899" cy="410744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AB48A-CF5F-4D1D-9419-818085201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743844"/>
              </p:ext>
            </p:extLst>
          </p:nvPr>
        </p:nvGraphicFramePr>
        <p:xfrm>
          <a:off x="3354806" y="1830943"/>
          <a:ext cx="8497560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9756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syntax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"proto3"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package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contosolending.grpc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service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ExchangeRateManager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rpc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GetExchangeRate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returns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ExchangeRateRequest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currency_type_from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currency_type_to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2;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ExchangeRateReply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    double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exchange_rate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1;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2241650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exchange_rate.proto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 descr="Repeat">
            <a:extLst>
              <a:ext uri="{FF2B5EF4-FFF2-40B4-BE49-F238E27FC236}">
                <a16:creationId xmlns:a16="http://schemas.microsoft.com/office/drawing/2014/main" id="{834655F6-D720-4D7B-B21A-D63182AE11D8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80738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59DA8-289E-4014-856D-BBB188489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396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DE05F-17CB-4555-8453-8ADAF385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: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56B-33A5-41F0-B4B5-AF8C5043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189176"/>
            <a:ext cx="10374173" cy="3191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F5D47-DCDD-479A-9D8E-7E947570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54" y="479425"/>
            <a:ext cx="3734321" cy="5363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6CE72-2DDC-496F-9D3C-1F93132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3233208"/>
            <a:ext cx="8392696" cy="3343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Repeat">
            <a:extLst>
              <a:ext uri="{FF2B5EF4-FFF2-40B4-BE49-F238E27FC236}">
                <a16:creationId xmlns:a16="http://schemas.microsoft.com/office/drawing/2014/main" id="{1B1ED86C-D73E-4FA4-9207-16FA7D32316E}"/>
              </a:ext>
            </a:extLst>
          </p:cNvPr>
          <p:cNvSpPr/>
          <p:nvPr/>
        </p:nvSpPr>
        <p:spPr>
          <a:xfrm>
            <a:off x="10829033" y="5581891"/>
            <a:ext cx="1150242" cy="115024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CF4E0-A595-40C1-9C54-3E904A371EA4}"/>
              </a:ext>
            </a:extLst>
          </p:cNvPr>
          <p:cNvSpPr/>
          <p:nvPr/>
        </p:nvSpPr>
        <p:spPr bwMode="auto">
          <a:xfrm>
            <a:off x="2648451" y="3943586"/>
            <a:ext cx="4122739" cy="24714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53974-EF3B-47C7-8274-22FC8BC1E05A}"/>
              </a:ext>
            </a:extLst>
          </p:cNvPr>
          <p:cNvCxnSpPr/>
          <p:nvPr/>
        </p:nvCxnSpPr>
        <p:spPr>
          <a:xfrm flipV="1">
            <a:off x="6794339" y="3738623"/>
            <a:ext cx="2060294" cy="33566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61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Long-running background tasks</a:t>
            </a:r>
          </a:p>
          <a:p>
            <a:r>
              <a:rPr lang="en-US" dirty="0"/>
              <a:t>Supported by new Worker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25C574-1B0F-4487-AAD9-F7B57869B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793204"/>
              </p:ext>
            </p:extLst>
          </p:nvPr>
        </p:nvGraphicFramePr>
        <p:xfrm>
          <a:off x="498729" y="4950013"/>
          <a:ext cx="8919909" cy="115024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55909">
                  <a:extLst>
                    <a:ext uri="{9D8B030D-6E8A-4147-A177-3AD203B41FA5}">
                      <a16:colId xmlns:a16="http://schemas.microsoft.com/office/drawing/2014/main" val="33802522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5938298"/>
                    </a:ext>
                  </a:extLst>
                </a:gridCol>
              </a:tblGrid>
              <a:tr h="566931">
                <a:tc>
                  <a:txBody>
                    <a:bodyPr/>
                    <a:lstStyle/>
                    <a:p>
                      <a:r>
                        <a:rPr lang="en-US" dirty="0"/>
                        <a:t>Windows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Systemd</a:t>
                      </a:r>
                      <a:r>
                        <a:rPr lang="en-US" dirty="0"/>
                        <a:t>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30638"/>
                  </a:ext>
                </a:extLst>
              </a:tr>
              <a:tr h="583311"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Microsoft.Extensions.Hosting.WindowsServices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Microsoft.Extensions.Hosting.Systemd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52131"/>
                  </a:ext>
                </a:extLst>
              </a:tr>
            </a:tbl>
          </a:graphicData>
        </a:graphic>
      </p:graphicFrame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C1630945-1277-4146-9395-CD06CA8B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73" y="4976619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D61B7-41A6-4635-A4BE-FD7B4C54809D}"/>
              </a:ext>
            </a:extLst>
          </p:cNvPr>
          <p:cNvSpPr/>
          <p:nvPr/>
        </p:nvSpPr>
        <p:spPr>
          <a:xfrm>
            <a:off x="419322" y="3039493"/>
            <a:ext cx="11051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UseWindowsService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//.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UseSystemd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services.AddHostedService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385C60-82E3-47A4-8C12-EB13308D6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625104"/>
            <a:ext cx="10420277" cy="2727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3E37F-1BDC-4D85-A727-04C9469B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71227"/>
          </a:xfrm>
        </p:spPr>
        <p:txBody>
          <a:bodyPr/>
          <a:lstStyle/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dotnet publish -o C:\pub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create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binPath</a:t>
            </a:r>
            <a:r>
              <a:rPr lang="en-US" sz="2300" dirty="0">
                <a:latin typeface="Consolas" panose="020B0609020204030204" pitchFamily="49" charset="0"/>
              </a:rPr>
              <a:t>=C:\pub\ContosoWorker.exe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description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r>
              <a:rPr lang="en-US" sz="2300" dirty="0">
                <a:latin typeface="Consolas" panose="020B0609020204030204" pitchFamily="49" charset="0"/>
              </a:rPr>
              <a:t> “Sample .NET Core 3.0 worker service”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sc</a:t>
            </a:r>
            <a:r>
              <a:rPr lang="en-US" sz="2300" dirty="0">
                <a:latin typeface="Consolas" panose="020B0609020204030204" pitchFamily="49" charset="0"/>
              </a:rPr>
              <a:t> start </a:t>
            </a:r>
            <a:r>
              <a:rPr lang="en-US" sz="2300" dirty="0" err="1">
                <a:latin typeface="Consolas" panose="020B0609020204030204" pitchFamily="49" charset="0"/>
              </a:rPr>
              <a:t>ContosoWorker</a:t>
            </a:r>
            <a:endParaRPr lang="en-US" sz="23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as a Windows service</a:t>
            </a: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C:\temp\WinAzure_rgb_Wht_S.png">
            <a:extLst>
              <a:ext uri="{FF2B5EF4-FFF2-40B4-BE49-F238E27FC236}">
                <a16:creationId xmlns:a16="http://schemas.microsoft.com/office/drawing/2014/main" id="{D25CCB29-2192-412A-9AD3-2BC515458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730759" y="4989098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809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40945-7137-4CD0-806E-2E84443A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0E19-553A-466B-B28A-1F923E6D2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5"/>
            <a:ext cx="6218462" cy="4062651"/>
          </a:xfrm>
        </p:spPr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BackgroundService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_log;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Worker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&lt;Worker&gt; log) =&gt;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_log = log;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token)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log.LogCritical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"Critical log on startup."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9B41F-FF2C-4ABB-A31A-A6DF2CB04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5F34F-A2C2-45EB-B386-5F06F670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8" y="1189174"/>
            <a:ext cx="6052817" cy="4629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F34E135E-7584-4410-81A1-DD52AF042DF8}"/>
              </a:ext>
            </a:extLst>
          </p:cNvPr>
          <p:cNvSpPr/>
          <p:nvPr/>
        </p:nvSpPr>
        <p:spPr>
          <a:xfrm>
            <a:off x="11011596" y="5668823"/>
            <a:ext cx="1150242" cy="115024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B2801-D12D-4605-9A6E-5AE5E3472727}"/>
              </a:ext>
            </a:extLst>
          </p:cNvPr>
          <p:cNvSpPr/>
          <p:nvPr/>
        </p:nvSpPr>
        <p:spPr bwMode="auto">
          <a:xfrm>
            <a:off x="1785309" y="4805464"/>
            <a:ext cx="3315011" cy="403403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436796-621C-42F5-BB70-53D1C5F87805}"/>
              </a:ext>
            </a:extLst>
          </p:cNvPr>
          <p:cNvCxnSpPr>
            <a:cxnSpLocks/>
          </p:cNvCxnSpPr>
          <p:nvPr/>
        </p:nvCxnSpPr>
        <p:spPr>
          <a:xfrm flipV="1">
            <a:off x="5110480" y="4389120"/>
            <a:ext cx="1209040" cy="41634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272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36917-8173-44B8-B047-176011617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(server-side)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auto-reconnects</a:t>
            </a:r>
          </a:p>
          <a:p>
            <a:r>
              <a:rPr lang="en-US" dirty="0" err="1"/>
              <a:t>SignalR</a:t>
            </a:r>
            <a:r>
              <a:rPr lang="en-US" dirty="0"/>
              <a:t> client-to-server streaming</a:t>
            </a:r>
          </a:p>
          <a:p>
            <a:r>
              <a:rPr lang="en-US" dirty="0" err="1"/>
              <a:t>SignalR</a:t>
            </a:r>
            <a:r>
              <a:rPr lang="en-US" dirty="0"/>
              <a:t> hub policies</a:t>
            </a:r>
          </a:p>
          <a:p>
            <a:r>
              <a:rPr lang="en-US" dirty="0" err="1"/>
              <a:t>OpenAPI</a:t>
            </a:r>
            <a:r>
              <a:rPr lang="en-US" dirty="0"/>
              <a:t> integration</a:t>
            </a:r>
          </a:p>
          <a:p>
            <a:r>
              <a:rPr lang="en-US" dirty="0" err="1"/>
              <a:t>IdentityServer</a:t>
            </a:r>
            <a:r>
              <a:rPr lang="en-US" dirty="0"/>
              <a:t> integration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1E645-0709-4246-8936-C8E3F0A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</p:spTree>
    <p:extLst>
      <p:ext uri="{BB962C8B-B14F-4D97-AF65-F5344CB8AC3E}">
        <p14:creationId xmlns:p14="http://schemas.microsoft.com/office/powerpoint/2010/main" val="10966182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, </a:t>
            </a:r>
            <a:r>
              <a:rPr lang="en-US" dirty="0" err="1"/>
              <a:t>gRPC</a:t>
            </a:r>
            <a:r>
              <a:rPr lang="en-US" dirty="0"/>
              <a:t>,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749F09-B4DD-42E3-8014-750D4678565D}"/>
              </a:ext>
            </a:extLst>
          </p:cNvPr>
          <p:cNvSpPr/>
          <p:nvPr/>
        </p:nvSpPr>
        <p:spPr bwMode="auto">
          <a:xfrm>
            <a:off x="1479808" y="2299524"/>
            <a:ext cx="174345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.NET Standard 2.1">
            <a:extLst>
              <a:ext uri="{FF2B5EF4-FFF2-40B4-BE49-F238E27FC236}">
                <a16:creationId xmlns:a16="http://schemas.microsoft.com/office/drawing/2014/main" id="{362C4E2A-672E-4C37-AB8A-7A49436D2972}"/>
              </a:ext>
            </a:extLst>
          </p:cNvPr>
          <p:cNvSpPr/>
          <p:nvPr/>
        </p:nvSpPr>
        <p:spPr bwMode="auto">
          <a:xfrm>
            <a:off x="3419283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2.1</a:t>
            </a:r>
          </a:p>
        </p:txBody>
      </p:sp>
      <p:sp>
        <p:nvSpPr>
          <p:cNvPr id="2" name=".NET Standard 2.0">
            <a:extLst>
              <a:ext uri="{FF2B5EF4-FFF2-40B4-BE49-F238E27FC236}">
                <a16:creationId xmlns:a16="http://schemas.microsoft.com/office/drawing/2014/main" id="{8DF79B47-94A0-433F-A093-673A9592F68F}"/>
              </a:ext>
            </a:extLst>
          </p:cNvPr>
          <p:cNvSpPr/>
          <p:nvPr/>
        </p:nvSpPr>
        <p:spPr bwMode="auto">
          <a:xfrm>
            <a:off x="382044" y="5279136"/>
            <a:ext cx="2920245" cy="67056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Standard 2.0</a:t>
            </a:r>
          </a:p>
        </p:txBody>
      </p:sp>
      <p:pic>
        <p:nvPicPr>
          <p:cNvPr id="9" name=".NET Core">
            <a:extLst>
              <a:ext uri="{FF2B5EF4-FFF2-40B4-BE49-F238E27FC236}">
                <a16:creationId xmlns:a16="http://schemas.microsoft.com/office/drawing/2014/main" id="{3F0E1E7C-DE26-4B5D-A7B3-1BE541AC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9283" y="2223199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.NET Framework">
            <a:extLst>
              <a:ext uri="{FF2B5EF4-FFF2-40B4-BE49-F238E27FC236}">
                <a16:creationId xmlns:a16="http://schemas.microsoft.com/office/drawing/2014/main" id="{A358FF02-964A-4FEE-8777-1F216720C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4" y="2223198"/>
            <a:ext cx="2920245" cy="2920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WebApp.csproj">
            <a:extLst>
              <a:ext uri="{FF2B5EF4-FFF2-40B4-BE49-F238E27FC236}">
                <a16:creationId xmlns:a16="http://schemas.microsoft.com/office/drawing/2014/main" id="{4C97B6E7-EB3E-4FB8-9315-7B6EC6471E2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schemeClr val="bg1"/>
                </a:solidFill>
                <a:latin typeface="Segoe UI Light"/>
              </a:rPr>
              <a:t>WebApp.csproj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tablet">
            <a:extLst>
              <a:ext uri="{FF2B5EF4-FFF2-40B4-BE49-F238E27FC236}">
                <a16:creationId xmlns:a16="http://schemas.microsoft.com/office/drawing/2014/main" id="{A88C7983-CD80-4D73-995C-604630A4E5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5EC639-3C23-4545-905C-F9F7DABF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unsupported</a:t>
            </a:r>
          </a:p>
        </p:txBody>
      </p:sp>
      <p:graphicFrame>
        <p:nvGraphicFramePr>
          <p:cNvPr id="7" name="netcoreapp3.0">
            <a:extLst>
              <a:ext uri="{FF2B5EF4-FFF2-40B4-BE49-F238E27FC236}">
                <a16:creationId xmlns:a16="http://schemas.microsoft.com/office/drawing/2014/main" id="{01B12238-CBBE-45B0-AD28-0F48E2F96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12911"/>
              </p:ext>
            </p:extLst>
          </p:nvPr>
        </p:nvGraphicFramePr>
        <p:xfrm>
          <a:off x="3354806" y="1830943"/>
          <a:ext cx="8466094" cy="430516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netcoreapp3.0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20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2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graphicFrame>
        <p:nvGraphicFramePr>
          <p:cNvPr id="12" name="net461">
            <a:extLst>
              <a:ext uri="{FF2B5EF4-FFF2-40B4-BE49-F238E27FC236}">
                <a16:creationId xmlns:a16="http://schemas.microsoft.com/office/drawing/2014/main" id="{C0CAEAA6-CD6E-4A6E-B9FA-510C61D10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41496"/>
              </p:ext>
            </p:extLst>
          </p:nvPr>
        </p:nvGraphicFramePr>
        <p:xfrm>
          <a:off x="3356791" y="1835049"/>
          <a:ext cx="8466094" cy="43086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942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Sdk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Microsoft.NET.Sdk.Web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net461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TargetFramework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PropertyGroup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Microsoft.AspNetCore.HttpsPolicy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1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2.2.0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Project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62274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65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25 2.96296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FAEA75-6F6D-49CC-BB7E-D51C46C3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26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3F7DD0-6116-4AC7-BB8A-5C55ADF3D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135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eBooks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docs.microsoft.com/dotnet/architecture/</a:t>
            </a:r>
          </a:p>
          <a:p>
            <a:pPr marL="0" indent="0">
              <a:buNone/>
            </a:pPr>
            <a:r>
              <a:rPr lang="en-US" sz="3200" b="1" dirty="0"/>
              <a:t>Migration guide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aka.ms/migrate-to-3.0</a:t>
            </a:r>
          </a:p>
          <a:p>
            <a:pPr marL="0" indent="0">
              <a:buNone/>
            </a:pPr>
            <a:r>
              <a:rPr lang="en-US" sz="3200" b="1" dirty="0"/>
              <a:t>Slides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aka.ms/new-in-aspnetcore3</a:t>
            </a:r>
          </a:p>
          <a:p>
            <a:pPr marL="0" indent="0">
              <a:buNone/>
            </a:pPr>
            <a:r>
              <a:rPr lang="en-US" sz="3200" b="1" dirty="0"/>
              <a:t>Code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aka.ms/</a:t>
            </a:r>
            <a:r>
              <a:rPr lang="en-US" sz="2400" b="1" dirty="0" err="1">
                <a:solidFill>
                  <a:schemeClr val="accent2"/>
                </a:solidFill>
              </a:rPr>
              <a:t>contoso</a:t>
            </a:r>
            <a:r>
              <a:rPr lang="en-US" sz="2400" b="1" dirty="0">
                <a:solidFill>
                  <a:schemeClr val="accent2"/>
                </a:solidFill>
              </a:rPr>
              <a:t>-lending</a:t>
            </a:r>
          </a:p>
          <a:p>
            <a:pPr marL="0" indent="0">
              <a:buNone/>
            </a:pPr>
            <a:r>
              <a:rPr lang="en-US" sz="3200" b="1" dirty="0"/>
              <a:t>Socials</a:t>
            </a:r>
          </a:p>
          <a:p>
            <a:pPr marL="0" indent="0">
              <a:buNone/>
            </a:pPr>
            <a:r>
              <a:rPr lang="en-US" sz="3200" b="1" dirty="0"/>
              <a:t>       </a:t>
            </a:r>
            <a:r>
              <a:rPr lang="en-US" sz="2400" b="1" dirty="0"/>
              <a:t>@</a:t>
            </a:r>
            <a:r>
              <a:rPr lang="en-US" sz="2400" b="1" dirty="0" err="1"/>
              <a:t>Scott_Addie</a:t>
            </a:r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73D42-05C6-4CC1-83C3-0B3705D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26" name="Picture 2" descr="Screenshot that shows the Serverless Apps ebook cover.">
            <a:extLst>
              <a:ext uri="{FF2B5EF4-FFF2-40B4-BE49-F238E27FC236}">
                <a16:creationId xmlns:a16="http://schemas.microsoft.com/office/drawing/2014/main" id="{7E579EE3-E17E-403A-9006-89763401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84" y="242116"/>
            <a:ext cx="3845891" cy="4965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CDD3-EF4D-4DC7-8ADB-FFE302CA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874" y="1613717"/>
            <a:ext cx="3828688" cy="4954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0284-CB5E-4E3C-864A-B2DA3641DB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05669"/>
            <a:ext cx="682893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5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82660A8-AF45-4F11-96FA-F79D780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ASP.NET Core variants</a:t>
            </a: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F2FCA4-2482-49C0-BED0-0F418AFF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4613781"/>
              </p:ext>
            </p:extLst>
          </p:nvPr>
        </p:nvGraphicFramePr>
        <p:xfrm>
          <a:off x="376238" y="109643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Maintenance">
            <a:extLst>
              <a:ext uri="{FF2B5EF4-FFF2-40B4-BE49-F238E27FC236}">
                <a16:creationId xmlns:a16="http://schemas.microsoft.com/office/drawing/2014/main" id="{2A7E1B7F-B1AB-40CE-B831-BF6BD9FA1FDF}"/>
              </a:ext>
            </a:extLst>
          </p:cNvPr>
          <p:cNvSpPr/>
          <p:nvPr/>
        </p:nvSpPr>
        <p:spPr bwMode="auto">
          <a:xfrm>
            <a:off x="1004614" y="3652735"/>
            <a:ext cx="1025478" cy="323850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EOL</a:t>
            </a:r>
          </a:p>
        </p:txBody>
      </p:sp>
      <p:sp>
        <p:nvSpPr>
          <p:cNvPr id="10" name="LTS">
            <a:extLst>
              <a:ext uri="{FF2B5EF4-FFF2-40B4-BE49-F238E27FC236}">
                <a16:creationId xmlns:a16="http://schemas.microsoft.com/office/drawing/2014/main" id="{2EED9B1C-A397-4308-8221-F180FE02EC5A}"/>
              </a:ext>
            </a:extLst>
          </p:cNvPr>
          <p:cNvSpPr/>
          <p:nvPr/>
        </p:nvSpPr>
        <p:spPr bwMode="auto">
          <a:xfrm>
            <a:off x="405734" y="1619175"/>
            <a:ext cx="954088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11" name="LTS">
            <a:extLst>
              <a:ext uri="{FF2B5EF4-FFF2-40B4-BE49-F238E27FC236}">
                <a16:creationId xmlns:a16="http://schemas.microsoft.com/office/drawing/2014/main" id="{0D369308-0A70-4C0D-8E21-D333E588DD3E}"/>
              </a:ext>
            </a:extLst>
          </p:cNvPr>
          <p:cNvSpPr/>
          <p:nvPr/>
        </p:nvSpPr>
        <p:spPr bwMode="auto">
          <a:xfrm>
            <a:off x="405734" y="5685025"/>
            <a:ext cx="954088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12" name="LTS">
            <a:extLst>
              <a:ext uri="{FF2B5EF4-FFF2-40B4-BE49-F238E27FC236}">
                <a16:creationId xmlns:a16="http://schemas.microsoft.com/office/drawing/2014/main" id="{D6B3DCC6-F72C-4C7B-BC7F-938FE3AC02A1}"/>
              </a:ext>
            </a:extLst>
          </p:cNvPr>
          <p:cNvSpPr/>
          <p:nvPr/>
        </p:nvSpPr>
        <p:spPr bwMode="auto">
          <a:xfrm>
            <a:off x="882778" y="4669515"/>
            <a:ext cx="954088" cy="32385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LTS</a:t>
            </a:r>
          </a:p>
        </p:txBody>
      </p:sp>
      <p:sp>
        <p:nvSpPr>
          <p:cNvPr id="13" name="Maintenance">
            <a:extLst>
              <a:ext uri="{FF2B5EF4-FFF2-40B4-BE49-F238E27FC236}">
                <a16:creationId xmlns:a16="http://schemas.microsoft.com/office/drawing/2014/main" id="{012010AE-6C95-4F96-A671-FB7B283C4640}"/>
              </a:ext>
            </a:extLst>
          </p:cNvPr>
          <p:cNvSpPr/>
          <p:nvPr/>
        </p:nvSpPr>
        <p:spPr bwMode="auto">
          <a:xfrm>
            <a:off x="847083" y="2635955"/>
            <a:ext cx="1025478" cy="3238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</a:t>
            </a:r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1274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510C7DA-A245-437A-989E-F7C4CE2B6D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3C8C9A-7A82-4A06-94E9-7068D86CAF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E73C8C9A-7A82-4A06-94E9-7068D86CAF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A13CFC-3C16-4147-8FAC-BA6F22DEF8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95A13CFC-3C16-4147-8FAC-BA6F22DEF8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2D437EB7-F609-44A1-B33C-1C8BB9862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49305BE-9CC1-43A2-A34E-9C415DB09C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C49305BE-9CC1-43A2-A34E-9C415DB09C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917B48B0-BEC0-4FF4-8433-1EBB3CDEB8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BF6575-0612-4DAF-B5FF-D134F1DD3C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5CBF6575-0612-4DAF-B5FF-D134F1DD3C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01A00DFD-66D9-410C-B032-22BE5C4CE0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EC052A-614D-47E4-AB7C-509F3439D0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D6EC052A-614D-47E4-AB7C-509F3439D0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0AF50534-C9B6-47B9-9060-974CADF013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8066FD-268E-4E3A-BF18-FF5BC382CD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D08066FD-268E-4E3A-BF18-FF5BC382CD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SDK includes the following: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FrameworkReference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/>
              <a:t>Remove metapackage reference when migrating: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PackageReference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Microsoft.AspNetCore.App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ItemGroup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i="1" dirty="0"/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Implicit shared framework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444-D979-4AD5-8E0B-27D178C6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13" y="1211263"/>
            <a:ext cx="2676899" cy="3610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47D79-C010-45A3-BBBC-FE255C31E33B}"/>
              </a:ext>
            </a:extLst>
          </p:cNvPr>
          <p:cNvSpPr/>
          <p:nvPr/>
        </p:nvSpPr>
        <p:spPr bwMode="auto">
          <a:xfrm>
            <a:off x="9727474" y="3040063"/>
            <a:ext cx="1950720" cy="24585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dirty="0"/>
              <a:t>Json.NET</a:t>
            </a:r>
          </a:p>
          <a:p>
            <a:r>
              <a:rPr lang="en-US" dirty="0"/>
              <a:t>Web API Client </a:t>
            </a:r>
            <a:r>
              <a:rPr lang="en-US" sz="2800" dirty="0"/>
              <a:t>(</a:t>
            </a:r>
            <a:r>
              <a:rPr lang="en-US" sz="2800" i="1" dirty="0" err="1"/>
              <a:t>Microsoft.AspNet.WebApi.Client</a:t>
            </a:r>
            <a:r>
              <a:rPr lang="en-US" sz="2800" dirty="0"/>
              <a:t>)</a:t>
            </a:r>
          </a:p>
          <a:p>
            <a:r>
              <a:rPr lang="en-US" dirty="0"/>
              <a:t>Roslyn </a:t>
            </a:r>
            <a:r>
              <a:rPr lang="en-US" sz="2800" dirty="0"/>
              <a:t>(</a:t>
            </a:r>
            <a:r>
              <a:rPr lang="en-US" sz="2800" i="1" dirty="0" err="1"/>
              <a:t>Microsoft.CodeAnalysis</a:t>
            </a:r>
            <a:r>
              <a:rPr lang="en-US" sz="2800" i="1" dirty="0"/>
              <a:t>.*</a:t>
            </a:r>
            <a:r>
              <a:rPr lang="en-US" sz="2800" dirty="0"/>
              <a:t>)</a:t>
            </a:r>
          </a:p>
          <a:p>
            <a:r>
              <a:rPr lang="en-US" dirty="0"/>
              <a:t>EF Core</a:t>
            </a:r>
          </a:p>
          <a:p>
            <a:r>
              <a:rPr lang="en-US" dirty="0"/>
              <a:t>Identity UI</a:t>
            </a:r>
          </a:p>
          <a:p>
            <a:r>
              <a:rPr lang="en-US" dirty="0"/>
              <a:t>Social auth</a:t>
            </a:r>
          </a:p>
          <a:p>
            <a:r>
              <a:rPr lang="en-US" dirty="0"/>
              <a:t>Node Services &amp; SPA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Assemblies removed from shared framework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B705AC-092B-4594-A799-E45B35B9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42" y="4692177"/>
            <a:ext cx="2037833" cy="2005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673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Decouples route matching from MVC middleware</a:t>
            </a:r>
          </a:p>
          <a:p>
            <a:r>
              <a:rPr lang="en-US" dirty="0"/>
              <a:t>Route resolution occurs earlier in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routing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FB5EF2-BA5F-4EDB-8702-1646B57683CE}"/>
              </a:ext>
            </a:extLst>
          </p:cNvPr>
          <p:cNvSpPr txBox="1">
            <a:spLocks/>
          </p:cNvSpPr>
          <p:nvPr/>
        </p:nvSpPr>
        <p:spPr>
          <a:xfrm>
            <a:off x="269241" y="3055549"/>
            <a:ext cx="5378548" cy="18466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2.2 (</a:t>
            </a:r>
            <a:r>
              <a:rPr lang="en-US" sz="3200" b="1" dirty="0" err="1">
                <a:solidFill>
                  <a:schemeClr val="tx2"/>
                </a:solidFill>
              </a:rPr>
              <a:t>IRouter</a:t>
            </a:r>
            <a:r>
              <a:rPr lang="en-US" sz="3200" b="1" dirty="0">
                <a:solidFill>
                  <a:schemeClr val="tx2"/>
                </a:solidFill>
              </a:rPr>
              <a:t>-based)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app.UseSignalR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(routes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FFCCC93-C42B-4919-8841-53C59ACEE78F}"/>
              </a:ext>
            </a:extLst>
          </p:cNvPr>
          <p:cNvSpPr txBox="1">
            <a:spLocks/>
          </p:cNvSpPr>
          <p:nvPr/>
        </p:nvSpPr>
        <p:spPr>
          <a:xfrm>
            <a:off x="6096000" y="3055549"/>
            <a:ext cx="5826762" cy="3450175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3.0 (Endpoint-based)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app.UseRouting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         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app.UseEndpoints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(endpoints =&gt;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endpoints.MapRazorPages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endpoints.MapHub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DrawHub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"/draw"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F87A4E-7183-47D8-BC4B-298F4AEFF850}"/>
              </a:ext>
            </a:extLst>
          </p:cNvPr>
          <p:cNvCxnSpPr>
            <a:cxnSpLocks/>
          </p:cNvCxnSpPr>
          <p:nvPr/>
        </p:nvCxnSpPr>
        <p:spPr>
          <a:xfrm>
            <a:off x="5930371" y="3040063"/>
            <a:ext cx="0" cy="355404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770FF1-11B6-4948-A528-87E3E685BE39}"/>
              </a:ext>
            </a:extLst>
          </p:cNvPr>
          <p:cNvCxnSpPr>
            <a:cxnSpLocks/>
          </p:cNvCxnSpPr>
          <p:nvPr/>
        </p:nvCxnSpPr>
        <p:spPr>
          <a:xfrm>
            <a:off x="457200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1AD520-EED9-4A17-B4B4-A0A1E967EED1}"/>
              </a:ext>
            </a:extLst>
          </p:cNvPr>
          <p:cNvCxnSpPr>
            <a:cxnSpLocks/>
          </p:cNvCxnSpPr>
          <p:nvPr/>
        </p:nvCxnSpPr>
        <p:spPr>
          <a:xfrm>
            <a:off x="6208889" y="3739989"/>
            <a:ext cx="519058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374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716E1-2C22-46F0-834B-FF63731F6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71186"/>
          </a:xfrm>
        </p:spPr>
        <p:txBody>
          <a:bodyPr/>
          <a:lstStyle/>
          <a:p>
            <a:r>
              <a:rPr lang="en-US" dirty="0"/>
              <a:t>Command-line HTTP testing</a:t>
            </a:r>
          </a:p>
          <a:p>
            <a:pPr lvl="1"/>
            <a:r>
              <a:rPr lang="en-US" dirty="0"/>
              <a:t>Localhost</a:t>
            </a:r>
          </a:p>
          <a:p>
            <a:pPr lvl="1"/>
            <a:r>
              <a:rPr lang="en-US" dirty="0"/>
              <a:t>Cloud-hosted</a:t>
            </a:r>
          </a:p>
          <a:p>
            <a:pPr lvl="2"/>
            <a:r>
              <a:rPr lang="en-US" dirty="0"/>
              <a:t>Azure App Service</a:t>
            </a:r>
          </a:p>
          <a:p>
            <a:pPr lvl="2"/>
            <a:r>
              <a:rPr lang="en-US" dirty="0"/>
              <a:t>Azure Functions</a:t>
            </a:r>
          </a:p>
          <a:p>
            <a:pPr lvl="2"/>
            <a:r>
              <a:rPr lang="en-US" dirty="0"/>
              <a:t>Azure REST API</a:t>
            </a:r>
          </a:p>
          <a:p>
            <a:r>
              <a:rPr lang="en-US" dirty="0"/>
              <a:t>Endpoint navigation</a:t>
            </a:r>
          </a:p>
          <a:p>
            <a:pPr lvl="1"/>
            <a:r>
              <a:rPr lang="en-US" dirty="0"/>
              <a:t>Requires Swagger / </a:t>
            </a:r>
            <a:r>
              <a:rPr lang="en-US" dirty="0" err="1"/>
              <a:t>OpenAPI</a:t>
            </a:r>
            <a:r>
              <a:rPr lang="en-US" dirty="0"/>
              <a:t> definition</a:t>
            </a:r>
          </a:p>
          <a:p>
            <a:r>
              <a:rPr lang="en-US" dirty="0" err="1"/>
              <a:t>AuthN</a:t>
            </a:r>
            <a:r>
              <a:rPr lang="en-US" dirty="0"/>
              <a:t> / </a:t>
            </a:r>
            <a:r>
              <a:rPr lang="en-US" dirty="0" err="1"/>
              <a:t>AuthZ</a:t>
            </a:r>
            <a:r>
              <a:rPr lang="en-US" dirty="0"/>
              <a:t> support</a:t>
            </a:r>
          </a:p>
          <a:p>
            <a:r>
              <a:rPr lang="en-US" dirty="0"/>
              <a:t>.NET Core Global Tool:</a:t>
            </a:r>
          </a:p>
          <a:p>
            <a:pPr lvl="1"/>
            <a:r>
              <a:rPr lang="en-US" dirty="0"/>
              <a:t>dotnet tool </a:t>
            </a:r>
            <a:r>
              <a:rPr lang="en-US"/>
              <a:t>install -g </a:t>
            </a:r>
            <a:r>
              <a:rPr lang="en-US" dirty="0" err="1"/>
              <a:t>Microsoft.dotnet-httprepl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E1D0-B873-4D74-A488-33D82CA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D749-B453-47D4-A0B3-27524C1F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58" y="479425"/>
            <a:ext cx="4782217" cy="452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774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5EEA91-C533-4512-B366-2838C8A8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34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3997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[Route(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"[controller]"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WeatherForecastController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ControllerBase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"{city}"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WeatherForecast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city)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(city?.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TrimEnd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"Redmond"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StringComparison.OrdinalIgnoreCase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$"Weather forecast unavailable for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{city}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(city));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GetWeather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().First();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Exception Page plain-text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F6D9C-8714-4FD7-9CBC-2DC295BEA6B5}"/>
              </a:ext>
            </a:extLst>
          </p:cNvPr>
          <p:cNvSpPr/>
          <p:nvPr/>
        </p:nvSpPr>
        <p:spPr bwMode="auto">
          <a:xfrm>
            <a:off x="2011843" y="4603835"/>
            <a:ext cx="8886680" cy="672406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1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purl.org/dc/terms/"/>
    <ds:schemaRef ds:uri="http://www.w3.org/XML/1998/namespace"/>
    <ds:schemaRef ds:uri="569b343d-e775-480b-9b2b-6a6986deb9b0"/>
    <ds:schemaRef ds:uri="http://schemas.microsoft.com/office/infopath/2007/PartnerControls"/>
    <ds:schemaRef ds:uri="http://schemas.openxmlformats.org/package/2006/metadata/core-properties"/>
    <ds:schemaRef ds:uri="11245976-3b4d-4794-a754-317688483df2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13421</TotalTime>
  <Words>1729</Words>
  <Application>Microsoft Office PowerPoint</Application>
  <PresentationFormat>Widescreen</PresentationFormat>
  <Paragraphs>309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What’s new in ASP.NET Core 3.x</vt:lpstr>
      <vt:lpstr>.NET Framework unsupported</vt:lpstr>
      <vt:lpstr>Supported ASP.NET Core variants</vt:lpstr>
      <vt:lpstr>Implicit shared framework reference</vt:lpstr>
      <vt:lpstr>Assemblies removed from shared framework</vt:lpstr>
      <vt:lpstr>Endpoint routing</vt:lpstr>
      <vt:lpstr>HTTP REPL</vt:lpstr>
      <vt:lpstr>PowerPoint Presentation</vt:lpstr>
      <vt:lpstr>Developer Exception Page plain-text support</vt:lpstr>
      <vt:lpstr>Plain-text response</vt:lpstr>
      <vt:lpstr>HTML response</vt:lpstr>
      <vt:lpstr>gRPC</vt:lpstr>
      <vt:lpstr>gRPC: Protobuf</vt:lpstr>
      <vt:lpstr>gRPC: The client</vt:lpstr>
      <vt:lpstr>Worker services</vt:lpstr>
      <vt:lpstr>Worker service as a Windows service</vt:lpstr>
      <vt:lpstr>Worker service logging</vt:lpstr>
      <vt:lpstr>Other noteworthy features</vt:lpstr>
      <vt:lpstr>Blazor, gRPC, SignalR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ASP.NET Core 3.x</dc:title>
  <dc:creator>Scott Addie</dc:creator>
  <cp:lastModifiedBy>Scott Addie</cp:lastModifiedBy>
  <cp:revision>392</cp:revision>
  <dcterms:created xsi:type="dcterms:W3CDTF">2019-09-29T03:01:46Z</dcterms:created>
  <dcterms:modified xsi:type="dcterms:W3CDTF">2020-01-07T16:28:25Z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scaddie@microsoft.com</vt:lpwstr>
  </property>
  <property fmtid="{D5CDD505-2E9C-101B-9397-08002B2CF9AE}" pid="5" name="MSIP_Label_f42aa342-8706-4288-bd11-ebb85995028c_SetDate">
    <vt:lpwstr>2019-09-29T03:07:11.7159744Z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92248276-0424-4452-89b7-ccabeef9e7fc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